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5" r:id="rId4"/>
    <p:sldId id="258" r:id="rId5"/>
    <p:sldId id="259" r:id="rId6"/>
    <p:sldId id="263" r:id="rId7"/>
    <p:sldId id="262" r:id="rId8"/>
    <p:sldId id="264" r:id="rId9"/>
    <p:sldId id="260" r:id="rId10"/>
    <p:sldId id="261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28923-A15D-4107-983A-2E24761717BA}" type="datetimeFigureOut">
              <a:rPr lang="en-JM" smtClean="0"/>
              <a:t>29/04/2013</a:t>
            </a:fld>
            <a:endParaRPr lang="en-J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CE614-B65A-4323-8912-54AD8E176A4A}" type="slidenum">
              <a:rPr lang="en-JM" smtClean="0"/>
              <a:t>‹#›</a:t>
            </a:fld>
            <a:endParaRPr lang="en-JM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28923-A15D-4107-983A-2E24761717BA}" type="datetimeFigureOut">
              <a:rPr lang="en-JM" smtClean="0"/>
              <a:t>29/04/2013</a:t>
            </a:fld>
            <a:endParaRPr lang="en-J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CE614-B65A-4323-8912-54AD8E176A4A}" type="slidenum">
              <a:rPr lang="en-JM" smtClean="0"/>
              <a:t>‹#›</a:t>
            </a:fld>
            <a:endParaRPr lang="en-JM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28923-A15D-4107-983A-2E24761717BA}" type="datetimeFigureOut">
              <a:rPr lang="en-JM" smtClean="0"/>
              <a:t>29/04/2013</a:t>
            </a:fld>
            <a:endParaRPr lang="en-J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CE614-B65A-4323-8912-54AD8E176A4A}" type="slidenum">
              <a:rPr lang="en-JM" smtClean="0"/>
              <a:t>‹#›</a:t>
            </a:fld>
            <a:endParaRPr lang="en-JM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28923-A15D-4107-983A-2E24761717BA}" type="datetimeFigureOut">
              <a:rPr lang="en-JM" smtClean="0"/>
              <a:t>29/04/2013</a:t>
            </a:fld>
            <a:endParaRPr lang="en-J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CE614-B65A-4323-8912-54AD8E176A4A}" type="slidenum">
              <a:rPr lang="en-JM" smtClean="0"/>
              <a:t>‹#›</a:t>
            </a:fld>
            <a:endParaRPr lang="en-JM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28923-A15D-4107-983A-2E24761717BA}" type="datetimeFigureOut">
              <a:rPr lang="en-JM" smtClean="0"/>
              <a:t>29/04/2013</a:t>
            </a:fld>
            <a:endParaRPr lang="en-J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CE614-B65A-4323-8912-54AD8E176A4A}" type="slidenum">
              <a:rPr lang="en-JM" smtClean="0"/>
              <a:t>‹#›</a:t>
            </a:fld>
            <a:endParaRPr lang="en-JM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28923-A15D-4107-983A-2E24761717BA}" type="datetimeFigureOut">
              <a:rPr lang="en-JM" smtClean="0"/>
              <a:t>29/04/2013</a:t>
            </a:fld>
            <a:endParaRPr lang="en-JM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M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CE614-B65A-4323-8912-54AD8E176A4A}" type="slidenum">
              <a:rPr lang="en-JM" smtClean="0"/>
              <a:t>‹#›</a:t>
            </a:fld>
            <a:endParaRPr lang="en-JM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28923-A15D-4107-983A-2E24761717BA}" type="datetimeFigureOut">
              <a:rPr lang="en-JM" smtClean="0"/>
              <a:t>29/04/2013</a:t>
            </a:fld>
            <a:endParaRPr lang="en-JM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M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CE614-B65A-4323-8912-54AD8E176A4A}" type="slidenum">
              <a:rPr lang="en-JM" smtClean="0"/>
              <a:t>‹#›</a:t>
            </a:fld>
            <a:endParaRPr lang="en-JM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28923-A15D-4107-983A-2E24761717BA}" type="datetimeFigureOut">
              <a:rPr lang="en-JM" smtClean="0"/>
              <a:t>29/04/2013</a:t>
            </a:fld>
            <a:endParaRPr lang="en-JM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M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CE614-B65A-4323-8912-54AD8E176A4A}" type="slidenum">
              <a:rPr lang="en-JM" smtClean="0"/>
              <a:t>‹#›</a:t>
            </a:fld>
            <a:endParaRPr lang="en-JM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28923-A15D-4107-983A-2E24761717BA}" type="datetimeFigureOut">
              <a:rPr lang="en-JM" smtClean="0"/>
              <a:t>29/04/2013</a:t>
            </a:fld>
            <a:endParaRPr lang="en-JM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M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CE614-B65A-4323-8912-54AD8E176A4A}" type="slidenum">
              <a:rPr lang="en-JM" smtClean="0"/>
              <a:t>‹#›</a:t>
            </a:fld>
            <a:endParaRPr lang="en-JM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28923-A15D-4107-983A-2E24761717BA}" type="datetimeFigureOut">
              <a:rPr lang="en-JM" smtClean="0"/>
              <a:t>29/04/2013</a:t>
            </a:fld>
            <a:endParaRPr lang="en-JM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M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CE614-B65A-4323-8912-54AD8E176A4A}" type="slidenum">
              <a:rPr lang="en-JM" smtClean="0"/>
              <a:t>‹#›</a:t>
            </a:fld>
            <a:endParaRPr lang="en-JM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28923-A15D-4107-983A-2E24761717BA}" type="datetimeFigureOut">
              <a:rPr lang="en-JM" smtClean="0"/>
              <a:t>29/04/2013</a:t>
            </a:fld>
            <a:endParaRPr lang="en-JM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M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CE614-B65A-4323-8912-54AD8E176A4A}" type="slidenum">
              <a:rPr lang="en-JM" smtClean="0"/>
              <a:t>‹#›</a:t>
            </a:fld>
            <a:endParaRPr lang="en-JM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28923-A15D-4107-983A-2E24761717BA}" type="datetimeFigureOut">
              <a:rPr lang="en-JM" smtClean="0"/>
              <a:t>29/04/2013</a:t>
            </a:fld>
            <a:endParaRPr lang="en-J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J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CE614-B65A-4323-8912-54AD8E176A4A}" type="slidenum">
              <a:rPr lang="en-JM" smtClean="0"/>
              <a:t>‹#›</a:t>
            </a:fld>
            <a:endParaRPr lang="en-J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lifescis.weebl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533401"/>
            <a:ext cx="7288422" cy="1904999"/>
          </a:xfrm>
        </p:spPr>
        <p:txBody>
          <a:bodyPr/>
          <a:lstStyle/>
          <a:p>
            <a:r>
              <a:rPr lang="en-JM" dirty="0" smtClean="0"/>
              <a:t>Food Webs and Chains- 						</a:t>
            </a:r>
            <a:r>
              <a:rPr lang="en-JM" sz="2800" dirty="0" smtClean="0"/>
              <a:t>Using the Assure Model</a:t>
            </a:r>
            <a:endParaRPr lang="en-JM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3657600"/>
            <a:ext cx="7117180" cy="2667000"/>
          </a:xfrm>
        </p:spPr>
        <p:txBody>
          <a:bodyPr>
            <a:normAutofit fontScale="70000" lnSpcReduction="20000"/>
          </a:bodyPr>
          <a:lstStyle/>
          <a:p>
            <a:r>
              <a:rPr lang="en-JM" dirty="0" smtClean="0"/>
              <a:t>									</a:t>
            </a:r>
            <a:r>
              <a:rPr lang="en-JM" b="1" dirty="0" smtClean="0"/>
              <a:t>Presenters: Bunantie Cain</a:t>
            </a:r>
          </a:p>
          <a:p>
            <a:r>
              <a:rPr lang="en-JM" b="1" dirty="0"/>
              <a:t>	</a:t>
            </a:r>
            <a:r>
              <a:rPr lang="en-JM" b="1" dirty="0" smtClean="0"/>
              <a:t>								</a:t>
            </a:r>
            <a:r>
              <a:rPr lang="en-JM" b="1" dirty="0"/>
              <a:t> </a:t>
            </a:r>
            <a:r>
              <a:rPr lang="en-JM" b="1" dirty="0" smtClean="0"/>
              <a:t>  </a:t>
            </a:r>
            <a:r>
              <a:rPr lang="en-JM" b="1" dirty="0" err="1" smtClean="0"/>
              <a:t>Alecia</a:t>
            </a:r>
            <a:r>
              <a:rPr lang="en-JM" b="1" dirty="0" smtClean="0"/>
              <a:t> Harris</a:t>
            </a:r>
          </a:p>
          <a:p>
            <a:r>
              <a:rPr lang="en-JM" dirty="0" smtClean="0"/>
              <a:t>						</a:t>
            </a:r>
          </a:p>
          <a:p>
            <a:endParaRPr lang="en-JM" dirty="0"/>
          </a:p>
          <a:p>
            <a:r>
              <a:rPr lang="en-JM" dirty="0" smtClean="0"/>
              <a:t>										Date: May 3, 2013.</a:t>
            </a:r>
          </a:p>
          <a:p>
            <a:r>
              <a:rPr lang="en-JM" dirty="0" smtClean="0"/>
              <a:t>								Course: Educational Technology</a:t>
            </a:r>
          </a:p>
          <a:p>
            <a:r>
              <a:rPr lang="en-JM" dirty="0" smtClean="0"/>
              <a:t>									Facilitators: Mrs. Jack</a:t>
            </a:r>
          </a:p>
          <a:p>
            <a:r>
              <a:rPr lang="en-JM" dirty="0"/>
              <a:t>	</a:t>
            </a:r>
            <a:r>
              <a:rPr lang="en-JM" dirty="0" smtClean="0"/>
              <a:t>										</a:t>
            </a:r>
            <a:r>
              <a:rPr lang="en-JM" dirty="0"/>
              <a:t> </a:t>
            </a:r>
            <a:r>
              <a:rPr lang="en-JM" dirty="0" smtClean="0"/>
              <a:t>    </a:t>
            </a:r>
            <a:r>
              <a:rPr lang="en-JM" dirty="0" err="1" smtClean="0"/>
              <a:t>Ms.</a:t>
            </a:r>
            <a:r>
              <a:rPr lang="en-JM" dirty="0" smtClean="0"/>
              <a:t> Williams</a:t>
            </a:r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38604563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M" dirty="0" smtClean="0"/>
              <a:t>Feeding Relationships within a food Chain/ Web</a:t>
            </a:r>
            <a:endParaRPr lang="en-JM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M" dirty="0" smtClean="0"/>
              <a:t>There are many different types of feeding relation that exist within any ecosystem</a:t>
            </a:r>
          </a:p>
          <a:p>
            <a:r>
              <a:rPr lang="en-JM" dirty="0" smtClean="0"/>
              <a:t>One such relationship is- Predator / Prey</a:t>
            </a:r>
          </a:p>
          <a:p>
            <a:r>
              <a:rPr lang="en-JM" dirty="0" smtClean="0"/>
              <a:t>Predator- stalks and hunts and another organism for its food. </a:t>
            </a:r>
            <a:r>
              <a:rPr lang="en-JM" dirty="0"/>
              <a:t> </a:t>
            </a:r>
            <a:r>
              <a:rPr lang="en-JM" dirty="0" smtClean="0"/>
              <a:t>Predators are normally top carnivores</a:t>
            </a:r>
          </a:p>
          <a:p>
            <a:pPr marL="0" indent="0">
              <a:buNone/>
            </a:pPr>
            <a:endParaRPr lang="en-JM" dirty="0" smtClean="0"/>
          </a:p>
          <a:p>
            <a:r>
              <a:rPr lang="en-JM" dirty="0" smtClean="0"/>
              <a:t>Prey- is hunted by the predator</a:t>
            </a:r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26079715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304800"/>
            <a:ext cx="7125113" cy="990601"/>
          </a:xfrm>
        </p:spPr>
        <p:txBody>
          <a:bodyPr/>
          <a:lstStyle/>
          <a:p>
            <a:r>
              <a:rPr lang="en-JM" dirty="0" smtClean="0"/>
              <a:t>		Assignment two- 2</a:t>
            </a:r>
            <a:endParaRPr lang="en-JM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229600" cy="4952999"/>
          </a:xfrm>
        </p:spPr>
        <p:txBody>
          <a:bodyPr/>
          <a:lstStyle/>
          <a:p>
            <a:r>
              <a:rPr lang="en-JM" dirty="0" smtClean="0"/>
              <a:t>Please go to the column “more” on the home page of the website</a:t>
            </a:r>
          </a:p>
          <a:p>
            <a:pPr marL="0" indent="0">
              <a:buNone/>
            </a:pPr>
            <a:endParaRPr lang="en-JM" dirty="0"/>
          </a:p>
          <a:p>
            <a:pPr marL="0" indent="0">
              <a:buNone/>
            </a:pPr>
            <a:endParaRPr lang="en-JM" dirty="0"/>
          </a:p>
          <a:p>
            <a:pPr marL="0" indent="0">
              <a:buNone/>
            </a:pPr>
            <a:endParaRPr lang="en-JM" dirty="0" smtClean="0"/>
          </a:p>
          <a:p>
            <a:r>
              <a:rPr lang="en-JM" dirty="0" smtClean="0"/>
              <a:t>Then select and follow the instructions given under assignment # 2</a:t>
            </a:r>
          </a:p>
          <a:p>
            <a:pPr marL="0" indent="0">
              <a:buNone/>
            </a:pPr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23494889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M" dirty="0" smtClean="0"/>
              <a:t>Assignment three - 3</a:t>
            </a:r>
            <a:endParaRPr lang="en-JM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07361"/>
            <a:ext cx="8915400" cy="4669639"/>
          </a:xfrm>
        </p:spPr>
        <p:txBody>
          <a:bodyPr/>
          <a:lstStyle/>
          <a:p>
            <a:r>
              <a:rPr lang="en-JM" dirty="0" smtClean="0"/>
              <a:t>Go to the slide show panel under introduction column of the website and view the slide show that is posted.</a:t>
            </a:r>
          </a:p>
          <a:p>
            <a:endParaRPr lang="en-JM" dirty="0" smtClean="0"/>
          </a:p>
          <a:p>
            <a:r>
              <a:rPr lang="en-JM" dirty="0" smtClean="0"/>
              <a:t>Then go to assignment number three and complete the task given.</a:t>
            </a:r>
          </a:p>
          <a:p>
            <a:pPr marL="0" indent="0">
              <a:buNone/>
            </a:pPr>
            <a:endParaRPr lang="en-JM" dirty="0" smtClean="0"/>
          </a:p>
          <a:p>
            <a:r>
              <a:rPr lang="en-JM" dirty="0" smtClean="0"/>
              <a:t>You must complete the task given with one of the organisms presented within the slide show</a:t>
            </a:r>
          </a:p>
          <a:p>
            <a:endParaRPr lang="en-JM" dirty="0"/>
          </a:p>
          <a:p>
            <a:endParaRPr lang="en-JM" dirty="0" smtClean="0"/>
          </a:p>
          <a:p>
            <a:endParaRPr lang="en-JM" dirty="0"/>
          </a:p>
          <a:p>
            <a:pPr marL="0" indent="0">
              <a:buNone/>
            </a:pPr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10762402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M" dirty="0" smtClean="0"/>
              <a:t>			Evaluation</a:t>
            </a:r>
            <a:endParaRPr lang="en-JM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600201"/>
            <a:ext cx="7125112" cy="4258598"/>
          </a:xfrm>
        </p:spPr>
        <p:txBody>
          <a:bodyPr/>
          <a:lstStyle/>
          <a:p>
            <a:pPr>
              <a:lnSpc>
                <a:spcPct val="250000"/>
              </a:lnSpc>
            </a:pPr>
            <a:endParaRPr lang="en-JM" b="1" dirty="0" smtClean="0"/>
          </a:p>
          <a:p>
            <a:pPr>
              <a:lnSpc>
                <a:spcPct val="250000"/>
              </a:lnSpc>
            </a:pPr>
            <a:r>
              <a:rPr lang="en-JM" b="1" dirty="0" smtClean="0"/>
              <a:t>Go to the Blog section and write what you think of the presentation , as well as, the learning experience</a:t>
            </a:r>
            <a:r>
              <a:rPr lang="en-JM" dirty="0" smtClean="0"/>
              <a:t>.</a:t>
            </a:r>
          </a:p>
          <a:p>
            <a:pPr>
              <a:lnSpc>
                <a:spcPct val="250000"/>
              </a:lnSpc>
            </a:pPr>
            <a:endParaRPr lang="en-JM" dirty="0"/>
          </a:p>
          <a:p>
            <a:endParaRPr lang="en-JM" dirty="0" smtClean="0"/>
          </a:p>
          <a:p>
            <a:endParaRPr lang="en-JM" dirty="0"/>
          </a:p>
          <a:p>
            <a:endParaRPr lang="en-JM" dirty="0" smtClean="0"/>
          </a:p>
          <a:p>
            <a:endParaRPr lang="en-JM" dirty="0"/>
          </a:p>
          <a:p>
            <a:pPr marL="0" indent="0">
              <a:buNone/>
            </a:pPr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39821033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M" dirty="0" smtClean="0"/>
              <a:t>Use of the Assure Model </a:t>
            </a:r>
            <a:endParaRPr lang="en-JM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250000"/>
              </a:lnSpc>
              <a:buNone/>
            </a:pPr>
            <a:r>
              <a:rPr lang="en-JM" dirty="0" smtClean="0"/>
              <a:t>Please visit the  “ notes” section on the website to see how this model was in cooperated within the lesson.</a:t>
            </a:r>
          </a:p>
          <a:p>
            <a:pPr marL="0" indent="0">
              <a:lnSpc>
                <a:spcPct val="250000"/>
              </a:lnSpc>
              <a:buNone/>
            </a:pPr>
            <a:endParaRPr lang="en-JM" dirty="0"/>
          </a:p>
          <a:p>
            <a:pPr marL="0" indent="0">
              <a:lnSpc>
                <a:spcPct val="250000"/>
              </a:lnSpc>
              <a:buNone/>
            </a:pPr>
            <a:endParaRPr lang="en-JM" dirty="0" smtClean="0"/>
          </a:p>
          <a:p>
            <a:pPr marL="0" indent="0">
              <a:lnSpc>
                <a:spcPct val="250000"/>
              </a:lnSpc>
              <a:buNone/>
            </a:pPr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37921737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57201"/>
            <a:ext cx="7125113" cy="762000"/>
          </a:xfrm>
        </p:spPr>
        <p:txBody>
          <a:bodyPr/>
          <a:lstStyle/>
          <a:p>
            <a:r>
              <a:rPr lang="en-JM" dirty="0" smtClean="0"/>
              <a:t>				Conclusion</a:t>
            </a:r>
            <a:endParaRPr lang="en-JM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305799" cy="5333999"/>
          </a:xfrm>
        </p:spPr>
        <p:txBody>
          <a:bodyPr/>
          <a:lstStyle/>
          <a:p>
            <a:r>
              <a:rPr lang="en-JM" dirty="0" smtClean="0"/>
              <a:t>Summary</a:t>
            </a:r>
          </a:p>
          <a:p>
            <a:r>
              <a:rPr lang="en-JM" dirty="0" smtClean="0"/>
              <a:t>A food chain is a linear sequence of how energy is passed on from on organism to the next in a food chain</a:t>
            </a:r>
          </a:p>
          <a:p>
            <a:r>
              <a:rPr lang="en-JM" dirty="0" smtClean="0"/>
              <a:t>A food web is an interconnected food chain</a:t>
            </a:r>
          </a:p>
          <a:p>
            <a:r>
              <a:rPr lang="en-JM" dirty="0" smtClean="0"/>
              <a:t>Types of organisms found in a food chain and web are:</a:t>
            </a:r>
          </a:p>
          <a:p>
            <a:pPr marL="0" indent="0">
              <a:buNone/>
            </a:pPr>
            <a:r>
              <a:rPr lang="en-JM" dirty="0" smtClean="0"/>
              <a:t>Producers</a:t>
            </a:r>
          </a:p>
          <a:p>
            <a:pPr marL="0" indent="0">
              <a:buNone/>
            </a:pPr>
            <a:r>
              <a:rPr lang="en-JM" dirty="0" smtClean="0"/>
              <a:t>Consumers :</a:t>
            </a:r>
          </a:p>
          <a:p>
            <a:pPr marL="0" indent="0">
              <a:buNone/>
            </a:pPr>
            <a:r>
              <a:rPr lang="en-JM" dirty="0" smtClean="0"/>
              <a:t>	-Primary consumers/ herbivores</a:t>
            </a:r>
          </a:p>
          <a:p>
            <a:pPr marL="0" indent="0">
              <a:buNone/>
            </a:pPr>
            <a:r>
              <a:rPr lang="en-JM" dirty="0" smtClean="0"/>
              <a:t>	-Secondary consumers</a:t>
            </a:r>
          </a:p>
          <a:p>
            <a:pPr marL="0" indent="0">
              <a:buNone/>
            </a:pPr>
            <a:r>
              <a:rPr lang="en-JM" dirty="0"/>
              <a:t>	</a:t>
            </a:r>
            <a:r>
              <a:rPr lang="en-JM" dirty="0" smtClean="0"/>
              <a:t>-Tertiary consumers</a:t>
            </a:r>
          </a:p>
          <a:p>
            <a:pPr marL="0" indent="0">
              <a:buNone/>
            </a:pPr>
            <a:r>
              <a:rPr lang="en-JM" dirty="0" smtClean="0"/>
              <a:t>	-Decomposers </a:t>
            </a:r>
          </a:p>
          <a:p>
            <a:pPr marL="0" indent="0">
              <a:buNone/>
            </a:pPr>
            <a:r>
              <a:rPr lang="en-JM" dirty="0" smtClean="0"/>
              <a:t>	-Predator</a:t>
            </a:r>
          </a:p>
          <a:p>
            <a:pPr marL="0" indent="0">
              <a:buNone/>
            </a:pPr>
            <a:r>
              <a:rPr lang="en-JM" dirty="0" smtClean="0"/>
              <a:t>	-Prey</a:t>
            </a:r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519428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M" dirty="0" smtClean="0"/>
              <a:t>		</a:t>
            </a:r>
            <a:r>
              <a:rPr lang="en-JM" sz="3600" dirty="0" smtClean="0"/>
              <a:t>	Objectives</a:t>
            </a:r>
            <a:br>
              <a:rPr lang="en-JM" sz="3600" dirty="0" smtClean="0"/>
            </a:br>
            <a:endParaRPr lang="en-JM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229599" cy="5257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JM" sz="2800" b="1" dirty="0" smtClean="0">
                <a:latin typeface="Times New Roman" pitchFamily="18" charset="0"/>
                <a:cs typeface="Times New Roman" pitchFamily="18" charset="0"/>
              </a:rPr>
              <a:t>Define food chain and Web</a:t>
            </a:r>
          </a:p>
          <a:p>
            <a:pPr marL="0" indent="0">
              <a:buNone/>
            </a:pPr>
            <a:endParaRPr lang="en-JM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JM" sz="2800" b="1" dirty="0" smtClean="0">
                <a:latin typeface="Times New Roman" pitchFamily="18" charset="0"/>
                <a:cs typeface="Times New Roman" pitchFamily="18" charset="0"/>
              </a:rPr>
              <a:t>Identify the different organisms found in a food chain and web</a:t>
            </a:r>
          </a:p>
          <a:p>
            <a:pPr marL="0" indent="0">
              <a:buNone/>
            </a:pPr>
            <a:endParaRPr lang="en-JM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JM" sz="2800" b="1" dirty="0" smtClean="0">
                <a:latin typeface="Times New Roman" pitchFamily="18" charset="0"/>
                <a:cs typeface="Times New Roman" pitchFamily="18" charset="0"/>
              </a:rPr>
              <a:t>Construct a food chain and web and present construction either by a PowerPoint Presentation, Movie using Windows Maker, or by using Google Drive</a:t>
            </a:r>
            <a:endParaRPr lang="en-JM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4429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228600"/>
            <a:ext cx="7125113" cy="1143001"/>
          </a:xfrm>
        </p:spPr>
        <p:txBody>
          <a:bodyPr/>
          <a:lstStyle/>
          <a:p>
            <a:r>
              <a:rPr lang="en-JM" dirty="0" smtClean="0"/>
              <a:t>			Instructions</a:t>
            </a:r>
            <a:endParaRPr lang="en-JM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1"/>
            <a:ext cx="8763000" cy="5181600"/>
          </a:xfrm>
        </p:spPr>
        <p:txBody>
          <a:bodyPr/>
          <a:lstStyle/>
          <a:p>
            <a:r>
              <a:rPr lang="en-JM" dirty="0" smtClean="0"/>
              <a:t>Type the following into your URL:  </a:t>
            </a:r>
          </a:p>
          <a:p>
            <a:endParaRPr lang="en-JM" dirty="0">
              <a:hlinkClick r:id="rId2"/>
            </a:endParaRPr>
          </a:p>
          <a:p>
            <a:pPr marL="0" indent="0">
              <a:buNone/>
            </a:pPr>
            <a:r>
              <a:rPr lang="en-JM" sz="4400" b="1" dirty="0" smtClean="0">
                <a:solidFill>
                  <a:schemeClr val="bg1"/>
                </a:solidFill>
                <a:hlinkClick r:id="rId2"/>
              </a:rPr>
              <a:t>http</a:t>
            </a:r>
            <a:r>
              <a:rPr lang="en-JM" sz="4400" b="1" dirty="0">
                <a:solidFill>
                  <a:schemeClr val="bg1"/>
                </a:solidFill>
                <a:hlinkClick r:id="rId2"/>
              </a:rPr>
              <a:t>://lifescis.weebly.com</a:t>
            </a:r>
            <a:endParaRPr lang="en-JM" sz="4400" b="1" dirty="0">
              <a:solidFill>
                <a:schemeClr val="bg1"/>
              </a:solidFill>
            </a:endParaRPr>
          </a:p>
          <a:p>
            <a:endParaRPr lang="en-JM" dirty="0"/>
          </a:p>
          <a:p>
            <a:pPr marL="0" indent="0">
              <a:buNone/>
            </a:pPr>
            <a:r>
              <a:rPr lang="en-JM" dirty="0" smtClean="0"/>
              <a:t>Then go to the section on food chains and web</a:t>
            </a:r>
          </a:p>
          <a:p>
            <a:pPr marL="0" indent="0">
              <a:buNone/>
            </a:pPr>
            <a:r>
              <a:rPr lang="en-JM" dirty="0" smtClean="0"/>
              <a:t>Then click on lecture notes</a:t>
            </a:r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2531009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M" dirty="0" smtClean="0"/>
              <a:t>				Food Chain</a:t>
            </a:r>
            <a:endParaRPr lang="en-JM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M" dirty="0" smtClean="0"/>
              <a:t>is a linear sequence of how energy is passed from one </a:t>
            </a:r>
          </a:p>
          <a:p>
            <a:pPr marL="0" indent="0">
              <a:buNone/>
            </a:pPr>
            <a:r>
              <a:rPr lang="en-JM" dirty="0" smtClean="0"/>
              <a:t>organism to the next within an ecosystem.</a:t>
            </a:r>
          </a:p>
          <a:p>
            <a:pPr marL="0" indent="0">
              <a:buNone/>
            </a:pPr>
            <a:endParaRPr lang="en-JM" dirty="0"/>
          </a:p>
          <a:p>
            <a:pPr marL="0" indent="0">
              <a:buNone/>
            </a:pPr>
            <a:endParaRPr lang="en-JM" dirty="0" smtClean="0"/>
          </a:p>
          <a:p>
            <a:pPr marL="0" indent="0">
              <a:buNone/>
            </a:pPr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3199688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M" dirty="0" smtClean="0"/>
              <a:t>Composition of a food chain </a:t>
            </a:r>
            <a:endParaRPr lang="en-JM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620951"/>
            <a:ext cx="7848599" cy="4779850"/>
          </a:xfrm>
        </p:spPr>
      </p:pic>
    </p:spTree>
    <p:extLst>
      <p:ext uri="{BB962C8B-B14F-4D97-AF65-F5344CB8AC3E}">
        <p14:creationId xmlns:p14="http://schemas.microsoft.com/office/powerpoint/2010/main" val="2650566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M" dirty="0" smtClean="0"/>
              <a:t>				Food Web</a:t>
            </a:r>
            <a:endParaRPr lang="en-JM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7924799" cy="5105401"/>
          </a:xfrm>
        </p:spPr>
        <p:txBody>
          <a:bodyPr>
            <a:normAutofit/>
          </a:bodyPr>
          <a:lstStyle/>
          <a:p>
            <a:r>
              <a:rPr lang="en-JM" b="1" dirty="0" smtClean="0"/>
              <a:t>An interconnected food chain</a:t>
            </a:r>
          </a:p>
          <a:p>
            <a:endParaRPr lang="en-JM" b="1" dirty="0"/>
          </a:p>
          <a:p>
            <a:pPr marL="0" indent="0">
              <a:buNone/>
            </a:pPr>
            <a:endParaRPr lang="en-JM" b="1" dirty="0" smtClean="0"/>
          </a:p>
          <a:p>
            <a:r>
              <a:rPr lang="en-JM" b="1" dirty="0" smtClean="0"/>
              <a:t>Based on a what eat what principle</a:t>
            </a:r>
          </a:p>
          <a:p>
            <a:endParaRPr lang="en-JM" b="1" dirty="0"/>
          </a:p>
          <a:p>
            <a:pPr marL="0" indent="0">
              <a:buNone/>
            </a:pPr>
            <a:endParaRPr lang="en-JM" b="1" dirty="0" smtClean="0"/>
          </a:p>
          <a:p>
            <a:r>
              <a:rPr lang="en-JM" b="1" dirty="0" smtClean="0"/>
              <a:t>This is what truly exists in any ecosystem</a:t>
            </a:r>
          </a:p>
          <a:p>
            <a:endParaRPr lang="en-JM" b="1" dirty="0"/>
          </a:p>
          <a:p>
            <a:pPr marL="0" indent="0">
              <a:buNone/>
            </a:pPr>
            <a:endParaRPr lang="en-JM" b="1" dirty="0" smtClean="0"/>
          </a:p>
          <a:p>
            <a:r>
              <a:rPr lang="en-JM" b="1" dirty="0" smtClean="0"/>
              <a:t>No one organism can be sustained by just only one other organism</a:t>
            </a:r>
            <a:endParaRPr lang="en-JM" b="1" dirty="0"/>
          </a:p>
        </p:txBody>
      </p:sp>
    </p:spTree>
    <p:extLst>
      <p:ext uri="{BB962C8B-B14F-4D97-AF65-F5344CB8AC3E}">
        <p14:creationId xmlns:p14="http://schemas.microsoft.com/office/powerpoint/2010/main" val="2434478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52401"/>
            <a:ext cx="7125113" cy="609600"/>
          </a:xfrm>
        </p:spPr>
        <p:txBody>
          <a:bodyPr/>
          <a:lstStyle/>
          <a:p>
            <a:r>
              <a:rPr lang="en-JM" dirty="0" smtClean="0"/>
              <a:t>					Food Web</a:t>
            </a:r>
            <a:endParaRPr lang="en-JM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800"/>
            <a:ext cx="9144000" cy="6172200"/>
          </a:xfrm>
        </p:spPr>
      </p:pic>
    </p:spTree>
    <p:extLst>
      <p:ext uri="{BB962C8B-B14F-4D97-AF65-F5344CB8AC3E}">
        <p14:creationId xmlns:p14="http://schemas.microsoft.com/office/powerpoint/2010/main" val="12507666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M" dirty="0" smtClean="0"/>
              <a:t>		Assignment one</a:t>
            </a:r>
            <a:endParaRPr lang="en-JM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JM" dirty="0" smtClean="0"/>
              <a:t>Go to the video section of the website under the column “Introduction”</a:t>
            </a:r>
          </a:p>
          <a:p>
            <a:pPr marL="0" indent="0">
              <a:buNone/>
            </a:pPr>
            <a:r>
              <a:rPr lang="en-JM" dirty="0" smtClean="0"/>
              <a:t>Watch the first video “ food chain” and then watch the second video on food web</a:t>
            </a:r>
          </a:p>
          <a:p>
            <a:pPr marL="0" indent="0">
              <a:buNone/>
            </a:pPr>
            <a:r>
              <a:rPr lang="en-JM" dirty="0" smtClean="0"/>
              <a:t>Form three groups of  five and then define a food chain and web </a:t>
            </a:r>
          </a:p>
          <a:p>
            <a:pPr marL="0" indent="0">
              <a:buNone/>
            </a:pPr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3541702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1"/>
            <a:ext cx="7677355" cy="838200"/>
          </a:xfrm>
        </p:spPr>
        <p:txBody>
          <a:bodyPr/>
          <a:lstStyle/>
          <a:p>
            <a:r>
              <a:rPr lang="en-JM" dirty="0" smtClean="0"/>
              <a:t>Organisms in a food chain and Web</a:t>
            </a:r>
            <a:endParaRPr lang="en-JM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610600" cy="5791200"/>
          </a:xfrm>
        </p:spPr>
        <p:txBody>
          <a:bodyPr>
            <a:normAutofit/>
          </a:bodyPr>
          <a:lstStyle/>
          <a:p>
            <a:r>
              <a:rPr lang="en-JM" b="1" dirty="0" smtClean="0"/>
              <a:t>Producers</a:t>
            </a:r>
            <a:r>
              <a:rPr lang="en-JM" dirty="0" smtClean="0"/>
              <a:t>- makes their own food </a:t>
            </a:r>
          </a:p>
          <a:p>
            <a:pPr marL="0" indent="0">
              <a:buNone/>
            </a:pPr>
            <a:endParaRPr lang="en-JM" dirty="0" smtClean="0"/>
          </a:p>
          <a:p>
            <a:r>
              <a:rPr lang="en-JM" b="1" dirty="0" smtClean="0"/>
              <a:t>Consumers</a:t>
            </a:r>
            <a:r>
              <a:rPr lang="en-JM" dirty="0" smtClean="0"/>
              <a:t>-  do not make their own food, but consume foods </a:t>
            </a:r>
          </a:p>
          <a:p>
            <a:pPr marL="0" indent="0">
              <a:buNone/>
            </a:pPr>
            <a:r>
              <a:rPr lang="en-JM" dirty="0" smtClean="0"/>
              <a:t>that have already been made</a:t>
            </a:r>
          </a:p>
          <a:p>
            <a:pPr marL="0" indent="0">
              <a:buNone/>
            </a:pPr>
            <a:r>
              <a:rPr lang="en-JM" dirty="0"/>
              <a:t>D</a:t>
            </a:r>
            <a:r>
              <a:rPr lang="en-JM" dirty="0" smtClean="0"/>
              <a:t>ifferent types of consumers:</a:t>
            </a:r>
          </a:p>
          <a:p>
            <a:pPr marL="0" indent="0">
              <a:buNone/>
            </a:pPr>
            <a:endParaRPr lang="en-JM" dirty="0" smtClean="0"/>
          </a:p>
          <a:p>
            <a:pPr marL="0" indent="0">
              <a:buNone/>
            </a:pPr>
            <a:r>
              <a:rPr lang="en-JM" dirty="0" smtClean="0"/>
              <a:t>Carnivore- eats only other animals</a:t>
            </a:r>
          </a:p>
          <a:p>
            <a:pPr marL="0" indent="0">
              <a:buNone/>
            </a:pPr>
            <a:endParaRPr lang="en-JM" dirty="0" smtClean="0"/>
          </a:p>
          <a:p>
            <a:pPr marL="0" indent="0">
              <a:buNone/>
            </a:pPr>
            <a:r>
              <a:rPr lang="en-JM" dirty="0" smtClean="0"/>
              <a:t>Omnivores- eats both plants and animals</a:t>
            </a:r>
          </a:p>
          <a:p>
            <a:pPr marL="0" indent="0">
              <a:buNone/>
            </a:pPr>
            <a:endParaRPr lang="en-JM" dirty="0" smtClean="0"/>
          </a:p>
          <a:p>
            <a:pPr marL="0" indent="0">
              <a:buNone/>
            </a:pPr>
            <a:r>
              <a:rPr lang="en-JM" dirty="0" smtClean="0"/>
              <a:t>Decomposers- feeds on dead and decaying matter</a:t>
            </a:r>
          </a:p>
          <a:p>
            <a:pPr marL="0" indent="0">
              <a:buNone/>
            </a:pPr>
            <a:r>
              <a:rPr lang="en-JM" dirty="0" smtClean="0"/>
              <a:t>	- Primary consumer/ herbivore-  eats only plants alone</a:t>
            </a:r>
          </a:p>
          <a:p>
            <a:pPr marL="0" indent="0">
              <a:buNone/>
            </a:pPr>
            <a:r>
              <a:rPr lang="en-JM" dirty="0"/>
              <a:t>	</a:t>
            </a:r>
            <a:r>
              <a:rPr lang="en-JM" dirty="0" smtClean="0"/>
              <a:t>- Secondary consumer/ carnivore- eats only animals</a:t>
            </a:r>
          </a:p>
          <a:p>
            <a:pPr marL="0" indent="0">
              <a:buNone/>
            </a:pPr>
            <a:r>
              <a:rPr lang="en-JM" dirty="0"/>
              <a:t>	</a:t>
            </a:r>
            <a:r>
              <a:rPr lang="en-JM" dirty="0" smtClean="0"/>
              <a:t>- tertiary consumer-  feeds on the secondary consumers</a:t>
            </a:r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2645366190"/>
      </p:ext>
    </p:extLst>
  </p:cSld>
  <p:clrMapOvr>
    <a:masterClrMapping/>
  </p:clrMapOvr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TC102455519[[fn=Winter]]</Template>
  <TotalTime>116</TotalTime>
  <Words>445</Words>
  <Application>Microsoft Office PowerPoint</Application>
  <PresentationFormat>On-screen Show (4:3)</PresentationFormat>
  <Paragraphs>101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Winter</vt:lpstr>
      <vt:lpstr>Food Webs and Chains-       Using the Assure Model</vt:lpstr>
      <vt:lpstr>   Objectives </vt:lpstr>
      <vt:lpstr>   Instructions</vt:lpstr>
      <vt:lpstr>    Food Chain</vt:lpstr>
      <vt:lpstr>Composition of a food chain </vt:lpstr>
      <vt:lpstr>    Food Web</vt:lpstr>
      <vt:lpstr>     Food Web</vt:lpstr>
      <vt:lpstr>  Assignment one</vt:lpstr>
      <vt:lpstr>Organisms in a food chain and Web</vt:lpstr>
      <vt:lpstr>Feeding Relationships within a food Chain/ Web</vt:lpstr>
      <vt:lpstr>  Assignment two- 2</vt:lpstr>
      <vt:lpstr>Assignment three - 3</vt:lpstr>
      <vt:lpstr>   Evaluation</vt:lpstr>
      <vt:lpstr>Use of the Assure Model </vt:lpstr>
      <vt:lpstr>    Conclusion</vt:lpstr>
    </vt:vector>
  </TitlesOfParts>
  <Company>STATHS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Webs and Chains</dc:title>
  <dc:creator>Science Department</dc:creator>
  <cp:lastModifiedBy>Science Department</cp:lastModifiedBy>
  <cp:revision>10</cp:revision>
  <dcterms:created xsi:type="dcterms:W3CDTF">2013-04-29T14:24:43Z</dcterms:created>
  <dcterms:modified xsi:type="dcterms:W3CDTF">2013-04-29T16:21:42Z</dcterms:modified>
</cp:coreProperties>
</file>